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4" r:id="rId2"/>
  </p:sldMasterIdLst>
  <p:notesMasterIdLst>
    <p:notesMasterId r:id="rId20"/>
  </p:notesMasterIdLst>
  <p:sldIdLst>
    <p:sldId id="256" r:id="rId3"/>
    <p:sldId id="261" r:id="rId4"/>
    <p:sldId id="262" r:id="rId5"/>
    <p:sldId id="267" r:id="rId6"/>
    <p:sldId id="269" r:id="rId7"/>
    <p:sldId id="268" r:id="rId8"/>
    <p:sldId id="263" r:id="rId9"/>
    <p:sldId id="274" r:id="rId10"/>
    <p:sldId id="266" r:id="rId11"/>
    <p:sldId id="271" r:id="rId12"/>
    <p:sldId id="272" r:id="rId13"/>
    <p:sldId id="273" r:id="rId14"/>
    <p:sldId id="270" r:id="rId15"/>
    <p:sldId id="264" r:id="rId16"/>
    <p:sldId id="265" r:id="rId17"/>
    <p:sldId id="275" r:id="rId18"/>
    <p:sldId id="260" r:id="rId19"/>
  </p:sldIdLst>
  <p:sldSz cx="10312400" cy="77343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 snapToGrid="0">
      <p:cViewPr>
        <p:scale>
          <a:sx n="70" d="100"/>
          <a:sy n="70" d="100"/>
        </p:scale>
        <p:origin x="-48" y="-690"/>
      </p:cViewPr>
      <p:guideLst>
        <p:guide orient="horz" pos="2436"/>
        <p:guide pos="3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Лист1!$A$1:$A$5</c:f>
              <c:strCache>
                <c:ptCount val="5"/>
                <c:pt idx="0">
                  <c:v>education</c:v>
                </c:pt>
                <c:pt idx="1">
                  <c:v>health care</c:v>
                </c:pt>
                <c:pt idx="2">
                  <c:v>management</c:v>
                </c:pt>
                <c:pt idx="3">
                  <c:v>social services</c:v>
                </c:pt>
                <c:pt idx="4">
                  <c:v>scientific research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160722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54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ц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774026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0072BC"/>
                </a:solidFill>
              </a:rPr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774026" y="1923806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7288738" y="7106518"/>
            <a:ext cx="2322077" cy="2819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7385491" y="0"/>
            <a:ext cx="2225324" cy="738408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709523" y="412118"/>
            <a:ext cx="6546965" cy="732218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704148" y="0"/>
            <a:ext cx="8901293" cy="5149684"/>
          </a:xfrm>
          <a:prstGeom prst="rect">
            <a:avLst/>
          </a:prstGeom>
        </p:spPr>
        <p:txBody>
          <a:bodyPr anchor="b"/>
          <a:lstStyle>
            <a:lvl1pPr>
              <a:defRPr sz="6700"/>
            </a:lvl1pPr>
          </a:lstStyle>
          <a:p>
            <a:pPr lvl="0">
              <a:defRPr sz="1800"/>
            </a:pPr>
            <a:r>
              <a:rPr sz="6700"/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04148" y="5180145"/>
            <a:ext cx="8901293" cy="255415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текста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4386144" cy="567371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3430" y="2402646"/>
            <a:ext cx="8765540" cy="16578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6860" y="4382770"/>
            <a:ext cx="7218680" cy="197654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3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4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D0FE0-E0D8-40F8-8ABC-BF0E8B018FF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8B86-8222-40B6-80C4-9642E9A15D4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1B2A-76B6-479E-AE60-FD9B5635878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1A97A-9AA8-47AB-A461-6218DA23635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4609" y="4970004"/>
            <a:ext cx="8765540" cy="153611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4609" y="3278127"/>
            <a:ext cx="8765540" cy="169187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5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1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67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2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79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35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9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46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258A-EBE9-45FA-B36C-265341CCB98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886D-D6E9-4902-A775-099791AA177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5620" y="1804671"/>
            <a:ext cx="4554643" cy="510428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42137" y="1804671"/>
            <a:ext cx="4554643" cy="510428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693E0-2FCB-4E8A-B7BE-4CEAEC9C74D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4BD6A-FA0E-4E59-A990-9F8BFCC8C2D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5620" y="1731267"/>
            <a:ext cx="4556434" cy="72150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584" indent="0">
              <a:buNone/>
              <a:defRPr sz="2300" b="1"/>
            </a:lvl2pPr>
            <a:lvl3pPr marL="1031169" indent="0">
              <a:buNone/>
              <a:defRPr sz="2000" b="1"/>
            </a:lvl3pPr>
            <a:lvl4pPr marL="1546753" indent="0">
              <a:buNone/>
              <a:defRPr sz="1800" b="1"/>
            </a:lvl4pPr>
            <a:lvl5pPr marL="2062338" indent="0">
              <a:buNone/>
              <a:defRPr sz="1800" b="1"/>
            </a:lvl5pPr>
            <a:lvl6pPr marL="2577922" indent="0">
              <a:buNone/>
              <a:defRPr sz="1800" b="1"/>
            </a:lvl6pPr>
            <a:lvl7pPr marL="3093507" indent="0">
              <a:buNone/>
              <a:defRPr sz="1800" b="1"/>
            </a:lvl7pPr>
            <a:lvl8pPr marL="3609091" indent="0">
              <a:buNone/>
              <a:defRPr sz="1800" b="1"/>
            </a:lvl8pPr>
            <a:lvl9pPr marL="4124676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5620" y="2452776"/>
            <a:ext cx="4556434" cy="445617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38557" y="1731267"/>
            <a:ext cx="4558224" cy="72150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584" indent="0">
              <a:buNone/>
              <a:defRPr sz="2300" b="1"/>
            </a:lvl2pPr>
            <a:lvl3pPr marL="1031169" indent="0">
              <a:buNone/>
              <a:defRPr sz="2000" b="1"/>
            </a:lvl3pPr>
            <a:lvl4pPr marL="1546753" indent="0">
              <a:buNone/>
              <a:defRPr sz="1800" b="1"/>
            </a:lvl4pPr>
            <a:lvl5pPr marL="2062338" indent="0">
              <a:buNone/>
              <a:defRPr sz="1800" b="1"/>
            </a:lvl5pPr>
            <a:lvl6pPr marL="2577922" indent="0">
              <a:buNone/>
              <a:defRPr sz="1800" b="1"/>
            </a:lvl6pPr>
            <a:lvl7pPr marL="3093507" indent="0">
              <a:buNone/>
              <a:defRPr sz="1800" b="1"/>
            </a:lvl7pPr>
            <a:lvl8pPr marL="3609091" indent="0">
              <a:buNone/>
              <a:defRPr sz="1800" b="1"/>
            </a:lvl8pPr>
            <a:lvl9pPr marL="4124676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38557" y="2452776"/>
            <a:ext cx="4558224" cy="445617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B2FC2-9B82-4225-AB3C-005C8ADB877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D81E1-7227-4AAD-A52C-EFDAD885354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10866" y="412119"/>
            <a:ext cx="8901294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710869" y="1897534"/>
            <a:ext cx="4365986" cy="92995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700" b="1"/>
            </a:lvl1pPr>
          </a:lstStyle>
          <a:p>
            <a:pPr lvl="0">
              <a:defRPr sz="1800" b="0"/>
            </a:pPr>
            <a:r>
              <a:rPr sz="2700" b="1"/>
              <a:t>Образец текста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0DDE-3C54-441B-A661-EED1E02A8D0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62ED-4A6B-4F81-956B-F339ABC8B97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CB3A7-D377-4C5C-B479-A2E31097774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6F24D-D05F-4F19-BB89-C284894EA14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5620" y="307940"/>
            <a:ext cx="3392709" cy="131053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1862" y="307940"/>
            <a:ext cx="5764918" cy="660101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5620" y="1618474"/>
            <a:ext cx="3392709" cy="5290477"/>
          </a:xfrm>
        </p:spPr>
        <p:txBody>
          <a:bodyPr/>
          <a:lstStyle>
            <a:lvl1pPr marL="0" indent="0">
              <a:buNone/>
              <a:defRPr sz="1600"/>
            </a:lvl1pPr>
            <a:lvl2pPr marL="515584" indent="0">
              <a:buNone/>
              <a:defRPr sz="1400"/>
            </a:lvl2pPr>
            <a:lvl3pPr marL="1031169" indent="0">
              <a:buNone/>
              <a:defRPr sz="1100"/>
            </a:lvl3pPr>
            <a:lvl4pPr marL="1546753" indent="0">
              <a:buNone/>
              <a:defRPr sz="1000"/>
            </a:lvl4pPr>
            <a:lvl5pPr marL="2062338" indent="0">
              <a:buNone/>
              <a:defRPr sz="1000"/>
            </a:lvl5pPr>
            <a:lvl6pPr marL="2577922" indent="0">
              <a:buNone/>
              <a:defRPr sz="1000"/>
            </a:lvl6pPr>
            <a:lvl7pPr marL="3093507" indent="0">
              <a:buNone/>
              <a:defRPr sz="1000"/>
            </a:lvl7pPr>
            <a:lvl8pPr marL="3609091" indent="0">
              <a:buNone/>
              <a:defRPr sz="1000"/>
            </a:lvl8pPr>
            <a:lvl9pPr marL="4124676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6B6D5-4572-4813-947F-8CDDD10F35A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22B9-27F2-4C24-A400-8E112280DFC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1303" y="5414010"/>
            <a:ext cx="6187440" cy="6391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21303" y="691074"/>
            <a:ext cx="6187440" cy="464058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5584" indent="0">
              <a:buNone/>
              <a:defRPr sz="3200"/>
            </a:lvl2pPr>
            <a:lvl3pPr marL="1031169" indent="0">
              <a:buNone/>
              <a:defRPr sz="2700"/>
            </a:lvl3pPr>
            <a:lvl4pPr marL="1546753" indent="0">
              <a:buNone/>
              <a:defRPr sz="2300"/>
            </a:lvl4pPr>
            <a:lvl5pPr marL="2062338" indent="0">
              <a:buNone/>
              <a:defRPr sz="2300"/>
            </a:lvl5pPr>
            <a:lvl6pPr marL="2577922" indent="0">
              <a:buNone/>
              <a:defRPr sz="2300"/>
            </a:lvl6pPr>
            <a:lvl7pPr marL="3093507" indent="0">
              <a:buNone/>
              <a:defRPr sz="2300"/>
            </a:lvl7pPr>
            <a:lvl8pPr marL="3609091" indent="0">
              <a:buNone/>
              <a:defRPr sz="2300"/>
            </a:lvl8pPr>
            <a:lvl9pPr marL="4124676" indent="0">
              <a:buNone/>
              <a:defRPr sz="23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21303" y="6053165"/>
            <a:ext cx="6187440" cy="907705"/>
          </a:xfrm>
        </p:spPr>
        <p:txBody>
          <a:bodyPr/>
          <a:lstStyle>
            <a:lvl1pPr marL="0" indent="0">
              <a:buNone/>
              <a:defRPr sz="1600"/>
            </a:lvl1pPr>
            <a:lvl2pPr marL="515584" indent="0">
              <a:buNone/>
              <a:defRPr sz="1400"/>
            </a:lvl2pPr>
            <a:lvl3pPr marL="1031169" indent="0">
              <a:buNone/>
              <a:defRPr sz="1100"/>
            </a:lvl3pPr>
            <a:lvl4pPr marL="1546753" indent="0">
              <a:buNone/>
              <a:defRPr sz="1000"/>
            </a:lvl4pPr>
            <a:lvl5pPr marL="2062338" indent="0">
              <a:buNone/>
              <a:defRPr sz="1000"/>
            </a:lvl5pPr>
            <a:lvl6pPr marL="2577922" indent="0">
              <a:buNone/>
              <a:defRPr sz="1000"/>
            </a:lvl6pPr>
            <a:lvl7pPr marL="3093507" indent="0">
              <a:buNone/>
              <a:defRPr sz="1000"/>
            </a:lvl7pPr>
            <a:lvl8pPr marL="3609091" indent="0">
              <a:buNone/>
              <a:defRPr sz="1000"/>
            </a:lvl8pPr>
            <a:lvl9pPr marL="4124676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4233F-0DA1-4BF9-912B-C8EEED9B5AC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1F40C-EC49-4AA2-9400-D9B29E4D46B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1153-CA1D-42F1-9CB9-3E168980EE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42C2-B84A-4B5A-B7BD-6D2D1A7618B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76490" y="309731"/>
            <a:ext cx="2320290" cy="659922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5620" y="309731"/>
            <a:ext cx="6788997" cy="659922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F194B-B1E0-45FA-A434-B79D61C948E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FA79-84E0-41DD-B632-4EE554FBBC0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09523" y="412119"/>
            <a:ext cx="8901293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387488" y="1114512"/>
            <a:ext cx="5224672" cy="661978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815606" indent="-299610">
              <a:defRPr sz="3600"/>
            </a:lvl2pPr>
            <a:lvl3pPr marL="1375989" indent="-343997">
              <a:defRPr sz="3600"/>
            </a:lvl3pPr>
            <a:lvl4pPr marL="1970166" indent="-422178">
              <a:defRPr sz="3600"/>
            </a:lvl4pPr>
            <a:lvl5pPr marL="2486162" indent="-422178">
              <a:defRPr sz="3600"/>
            </a:lvl5pPr>
          </a:lstStyle>
          <a:p>
            <a:pPr lvl="0">
              <a:defRPr sz="1800"/>
            </a:pPr>
            <a:r>
              <a:rPr sz="3600"/>
              <a:t>Образец текста</a:t>
            </a:r>
          </a:p>
          <a:p>
            <a:pPr lvl="1">
              <a:defRPr sz="1800"/>
            </a:pPr>
            <a:r>
              <a:rPr sz="3600"/>
              <a:t>Второй уровень</a:t>
            </a:r>
          </a:p>
          <a:p>
            <a:pPr lvl="2">
              <a:defRPr sz="1800"/>
            </a:pPr>
            <a:r>
              <a:rPr sz="3600"/>
              <a:t>Третий уровень</a:t>
            </a:r>
          </a:p>
          <a:p>
            <a:pPr lvl="3">
              <a:defRPr sz="1800"/>
            </a:pPr>
            <a:r>
              <a:rPr sz="3600"/>
              <a:t>Четвертый уровень</a:t>
            </a:r>
          </a:p>
          <a:p>
            <a:pPr lvl="4">
              <a:defRPr sz="1800"/>
            </a:pPr>
            <a:r>
              <a:rPr sz="3600"/>
              <a:t>Пятый уровень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10866" y="2322195"/>
            <a:ext cx="3328579" cy="541210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800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8901293" cy="56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288738" y="7239526"/>
            <a:ext cx="2322077" cy="2819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</p:sldLayoutIdLst>
  <p:transition spd="med"/>
  <p:txStyles>
    <p:titleStyle>
      <a:lvl1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1pPr>
      <a:lvl2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2pPr>
      <a:lvl3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3pPr>
      <a:lvl4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4pPr>
      <a:lvl5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5pPr>
      <a:lvl6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6pPr>
      <a:lvl7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7pPr>
      <a:lvl8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8pPr>
      <a:lvl9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7998" indent="-257998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1pPr>
      <a:lvl2pPr marL="812215" indent="-296219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2pPr>
      <a:lvl3pPr marL="1395534" indent="-363542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3pPr>
      <a:lvl4pPr marL="1947884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4pPr>
      <a:lvl5pPr marL="2463880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5pPr>
      <a:lvl6pPr marL="2979876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6pPr>
      <a:lvl7pPr marL="3495871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7pPr>
      <a:lvl8pPr marL="4011867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8pPr>
      <a:lvl9pPr marL="4527863" indent="-399897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15620" y="309731"/>
            <a:ext cx="928116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17" tIns="51558" rIns="103117" bIns="515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  <a:endParaRPr lang="fr-CA" altLang="ru-RU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5620" y="1804671"/>
            <a:ext cx="9281160" cy="510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17" tIns="51558" rIns="103117" bIns="515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  <a:endParaRPr lang="fr-CA" altLang="ru-RU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5620" y="7168551"/>
            <a:ext cx="2406227" cy="411780"/>
          </a:xfrm>
          <a:prstGeom prst="rect">
            <a:avLst/>
          </a:prstGeom>
        </p:spPr>
        <p:txBody>
          <a:bodyPr vert="horz" lIns="103117" tIns="51558" rIns="103117" bIns="5155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3F990C98-8519-44A5-A27A-2AD7DCBE7323}" type="datetimeFigureOut">
              <a:rPr lang="fr-FR" kern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rtl="0">
                <a:defRPr/>
              </a:pPr>
              <a:t>07/04/2016</a:t>
            </a:fld>
            <a:endParaRPr lang="fr-CA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23404" y="7168551"/>
            <a:ext cx="3265593" cy="411780"/>
          </a:xfrm>
          <a:prstGeom prst="rect">
            <a:avLst/>
          </a:prstGeom>
        </p:spPr>
        <p:txBody>
          <a:bodyPr vert="horz" lIns="103117" tIns="51558" rIns="103117" bIns="5155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fr-CA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90553" y="7168551"/>
            <a:ext cx="2406227" cy="411780"/>
          </a:xfrm>
          <a:prstGeom prst="rect">
            <a:avLst/>
          </a:prstGeom>
        </p:spPr>
        <p:txBody>
          <a:bodyPr vert="horz" lIns="103117" tIns="51558" rIns="103117" bIns="5155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7AAD5984-A7AF-4C0D-B608-486FAE817F8F}" type="slidenum">
              <a:rPr lang="fr-CA" kern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rtl="0">
                <a:defRPr/>
              </a:pPr>
              <a:t>‹#›</a:t>
            </a:fld>
            <a:endParaRPr lang="fr-CA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1558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3116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4675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6233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6688" indent="-386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7825" indent="-3222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961" indent="-257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4546" indent="-257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130" indent="-257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5714" indent="-257792" algn="l" defTabSz="10311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299" indent="-257792" algn="l" defTabSz="10311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6883" indent="-257792" algn="l" defTabSz="10311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468" indent="-257792" algn="l" defTabSz="10311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1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584" algn="l" defTabSz="1031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169" algn="l" defTabSz="1031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753" algn="l" defTabSz="1031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338" algn="l" defTabSz="1031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7922" algn="l" defTabSz="1031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507" algn="l" defTabSz="1031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9091" algn="l" defTabSz="1031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676" algn="l" defTabSz="1031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jpeg"/><Relationship Id="rId7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6.jpeg"/><Relationship Id="rId7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6.jpe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2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0320339" cy="5701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82418"/>
            <a:ext cx="60864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9758" y="6160822"/>
            <a:ext cx="1168144" cy="9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473440" y="7010399"/>
            <a:ext cx="118872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0000"/>
                </a:solidFill>
              </a:rPr>
              <a:t>Faculty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1075" y="5721391"/>
            <a:ext cx="175143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0000"/>
                </a:solidFill>
              </a:rPr>
              <a:t>Psychology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C:\Users\User\Desktop\Презентация магист. для Бойко\siegel_pro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60" y="5860937"/>
            <a:ext cx="1624085" cy="162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890556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Psychology of Health and Safety 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1135626"/>
            <a:ext cx="10312400" cy="6598674"/>
          </a:xfrm>
        </p:spPr>
        <p:txBody>
          <a:bodyPr>
            <a:normAutofit/>
          </a:bodyPr>
          <a:lstStyle/>
          <a:p>
            <a:pPr marL="720000" lvl="2"/>
            <a:r>
              <a:rPr lang="en-US" b="1" dirty="0" smtClean="0"/>
              <a:t>Experienced and highly qualified teaching staff:</a:t>
            </a:r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052" name="Picture 4" descr="E:\Users\7636~1\AppData\Local\Temp\Rar$DIa0.475\128707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026" y="1887794"/>
            <a:ext cx="7669161" cy="54168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890556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Psychology of Health and Safety 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83458" y="1401096"/>
            <a:ext cx="9601200" cy="5810865"/>
          </a:xfrm>
        </p:spPr>
        <p:txBody>
          <a:bodyPr>
            <a:normAutofit fontScale="92500" lnSpcReduction="10000"/>
          </a:bodyPr>
          <a:lstStyle/>
          <a:p>
            <a:pPr marL="720000" lvl="2"/>
            <a:r>
              <a:rPr lang="en-US" b="1" dirty="0" smtClean="0"/>
              <a:t>Experienced and highly qualified teaching staff:</a:t>
            </a:r>
          </a:p>
          <a:p>
            <a:pPr marL="720000" lvl="2">
              <a:buNone/>
            </a:pPr>
            <a:endParaRPr lang="en-US" b="1" dirty="0" smtClean="0"/>
          </a:p>
          <a:p>
            <a:pPr marL="1272350" lvl="3"/>
            <a:r>
              <a:rPr lang="en-US" sz="2800" b="1" dirty="0" smtClean="0"/>
              <a:t>doctoral degrees (Dr. of Sci., Cand. of Sci., PhD) – 100%</a:t>
            </a:r>
          </a:p>
          <a:p>
            <a:pPr marL="1272350" lvl="3"/>
            <a:r>
              <a:rPr lang="en-US" sz="2800" b="1" dirty="0" smtClean="0"/>
              <a:t>publications – RISC, Web of Science, Scopus</a:t>
            </a:r>
          </a:p>
          <a:p>
            <a:pPr marL="1272350" lvl="3">
              <a:buNone/>
            </a:pPr>
            <a:endParaRPr lang="en-US" sz="2800" b="1" dirty="0" smtClean="0"/>
          </a:p>
          <a:p>
            <a:pPr marL="1272350" lvl="3"/>
            <a:r>
              <a:rPr lang="en-US" sz="2800" b="1" dirty="0" smtClean="0"/>
              <a:t>international conferences:</a:t>
            </a:r>
          </a:p>
          <a:p>
            <a:pPr marL="1788346" lvl="4"/>
            <a:r>
              <a:rPr lang="en-US" sz="2800" b="1" dirty="0" smtClean="0"/>
              <a:t>2015: Russia, Norway, Japan, Italy, Spain, Great Britain</a:t>
            </a:r>
          </a:p>
          <a:p>
            <a:pPr marL="1788346" lvl="4">
              <a:buNone/>
            </a:pPr>
            <a:endParaRPr lang="en-US" sz="2800" b="1" dirty="0" smtClean="0"/>
          </a:p>
          <a:p>
            <a:pPr marL="1272350" lvl="3"/>
            <a:r>
              <a:rPr lang="en-US" sz="2800" b="1" dirty="0" smtClean="0"/>
              <a:t>international short-time internships:</a:t>
            </a:r>
          </a:p>
          <a:p>
            <a:pPr marL="1788346" lvl="4"/>
            <a:r>
              <a:rPr lang="en-US" sz="2800" b="1" dirty="0" smtClean="0"/>
              <a:t>2011 – La Sapienza, Rome, Italy</a:t>
            </a:r>
          </a:p>
          <a:p>
            <a:pPr marL="1788346" lvl="4"/>
            <a:r>
              <a:rPr lang="en-US" sz="2800" b="1" dirty="0" smtClean="0"/>
              <a:t>2012 – Université de Libre, Brussels, Belgium</a:t>
            </a:r>
          </a:p>
          <a:p>
            <a:pPr marL="1788346" lvl="4"/>
            <a:r>
              <a:rPr lang="en-US" sz="2800" b="1" dirty="0" smtClean="0"/>
              <a:t>2013 – La Sapienza, Rome, Italy</a:t>
            </a:r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890556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Psychology of Health and Safety 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83458" y="1002890"/>
            <a:ext cx="9601200" cy="6209071"/>
          </a:xfrm>
        </p:spPr>
        <p:txBody>
          <a:bodyPr>
            <a:normAutofit/>
          </a:bodyPr>
          <a:lstStyle/>
          <a:p>
            <a:pPr marL="720000" lvl="2"/>
            <a:r>
              <a:rPr lang="en-US" b="1" dirty="0" smtClean="0"/>
              <a:t>International conferences and short-time internships</a:t>
            </a:r>
          </a:p>
          <a:p>
            <a:pPr marL="720000" lvl="2">
              <a:buNone/>
            </a:pPr>
            <a:r>
              <a:rPr lang="en-US" b="1" dirty="0" smtClean="0"/>
              <a:t>	Teaching staff and master’s students:</a:t>
            </a:r>
          </a:p>
          <a:p>
            <a:pPr marL="720000" lvl="2">
              <a:buNone/>
            </a:pPr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3074" name="Picture 2" descr="E:\Users\7636~1\AppData\Local\Temp\Rar$DIa0.039\P1030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5797">
            <a:off x="6879290" y="4815025"/>
            <a:ext cx="3114886" cy="2416994"/>
          </a:xfrm>
          <a:prstGeom prst="rect">
            <a:avLst/>
          </a:prstGeom>
          <a:noFill/>
        </p:spPr>
      </p:pic>
      <p:pic>
        <p:nvPicPr>
          <p:cNvPr id="3075" name="Picture 3" descr="E:\Users\7636~1\AppData\Local\Temp\Rar$DIa0.200\IMG_9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3461">
            <a:off x="7025964" y="2153264"/>
            <a:ext cx="3129936" cy="2374490"/>
          </a:xfrm>
          <a:prstGeom prst="rect">
            <a:avLst/>
          </a:prstGeom>
          <a:noFill/>
        </p:spPr>
      </p:pic>
      <p:pic>
        <p:nvPicPr>
          <p:cNvPr id="3076" name="Picture 4" descr="E:\Users\7636~1\AppData\Local\Temp\Rar$DIa0.783\DSCN14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224" y="4984955"/>
            <a:ext cx="3052917" cy="2536723"/>
          </a:xfrm>
          <a:prstGeom prst="rect">
            <a:avLst/>
          </a:prstGeom>
          <a:noFill/>
        </p:spPr>
      </p:pic>
      <p:pic>
        <p:nvPicPr>
          <p:cNvPr id="3077" name="Picture 5" descr="E:\Users\7636~1\AppData\Local\Temp\Rar$DIa0.955\DSCN00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29921">
            <a:off x="242852" y="2462979"/>
            <a:ext cx="3185653" cy="2344994"/>
          </a:xfrm>
          <a:prstGeom prst="rect">
            <a:avLst/>
          </a:prstGeom>
          <a:noFill/>
        </p:spPr>
      </p:pic>
      <p:pic>
        <p:nvPicPr>
          <p:cNvPr id="3078" name="Picture 6" descr="D:\С ноутбука\Roma-Firenza_2013\P10707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6876" y="5117690"/>
            <a:ext cx="3642853" cy="2418736"/>
          </a:xfrm>
          <a:prstGeom prst="rect">
            <a:avLst/>
          </a:prstGeom>
          <a:noFill/>
        </p:spPr>
      </p:pic>
      <p:pic>
        <p:nvPicPr>
          <p:cNvPr id="3079" name="Picture 7" descr="D:\С ноутбука\Мои документы\Инна\Brussels\Фото_Брюссель\DSCN07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6375" y="2315496"/>
            <a:ext cx="3465870" cy="241873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Psychology of Health and Safety 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942" y="1135625"/>
            <a:ext cx="9601199" cy="6386051"/>
          </a:xfrm>
        </p:spPr>
        <p:txBody>
          <a:bodyPr>
            <a:normAutofit/>
          </a:bodyPr>
          <a:lstStyle/>
          <a:p>
            <a:pPr marL="900000" lvl="3" algn="l"/>
            <a:endParaRPr lang="en-US" b="1" dirty="0" smtClean="0"/>
          </a:p>
          <a:p>
            <a:pPr marL="900000" lvl="3" algn="l"/>
            <a:r>
              <a:rPr lang="en-US" b="1" dirty="0" smtClean="0"/>
              <a:t>Internal collaboration</a:t>
            </a:r>
          </a:p>
          <a:p>
            <a:pPr marL="900000" lvl="3" algn="l">
              <a:buNone/>
            </a:pPr>
            <a:r>
              <a:rPr lang="en-US" b="1" dirty="0" smtClean="0"/>
              <a:t>	Departments:</a:t>
            </a:r>
          </a:p>
          <a:p>
            <a:pPr marL="900000" lvl="3" algn="l">
              <a:buNone/>
            </a:pPr>
            <a:endParaRPr lang="en-US" b="1" dirty="0" smtClean="0"/>
          </a:p>
          <a:p>
            <a:pPr marL="1415996" lvl="4" algn="l"/>
            <a:r>
              <a:rPr lang="en-US" b="1" dirty="0" smtClean="0"/>
              <a:t>Genetic and Clinical Psychology</a:t>
            </a:r>
          </a:p>
          <a:p>
            <a:pPr marL="1415996" lvl="4" algn="l"/>
            <a:r>
              <a:rPr lang="en-US" b="1" dirty="0" smtClean="0"/>
              <a:t>Psychotherapy and Psychological Counseling</a:t>
            </a:r>
          </a:p>
          <a:p>
            <a:pPr marL="1415996" lvl="4" algn="l"/>
            <a:r>
              <a:rPr lang="en-US" b="1" dirty="0" smtClean="0"/>
              <a:t>General and Pedagogical Psychology</a:t>
            </a:r>
          </a:p>
          <a:p>
            <a:pPr marL="1415996" lvl="4" algn="l"/>
            <a:r>
              <a:rPr lang="en-US" b="1" dirty="0" smtClean="0"/>
              <a:t>Personality Psychology</a:t>
            </a:r>
          </a:p>
          <a:p>
            <a:pPr marL="1415996" lvl="4" algn="l"/>
            <a:r>
              <a:rPr lang="en-US" b="1" dirty="0" smtClean="0"/>
              <a:t>Organizational Psychology</a:t>
            </a:r>
          </a:p>
          <a:p>
            <a:pPr marL="1415996" lvl="4" algn="l"/>
            <a:r>
              <a:rPr lang="en-US" b="1" dirty="0" smtClean="0"/>
              <a:t>Management in Education</a:t>
            </a:r>
          </a:p>
          <a:p>
            <a:pPr marL="1415996" lvl="4" algn="l"/>
            <a:endParaRPr lang="en-US" b="1" dirty="0" smtClean="0"/>
          </a:p>
          <a:p>
            <a:pPr marL="1415996" lvl="4" algn="l"/>
            <a:endParaRPr lang="en-US" b="1" dirty="0" smtClean="0"/>
          </a:p>
          <a:p>
            <a:pPr marL="1415996" lvl="4" algn="l"/>
            <a:endParaRPr lang="en-US" b="1" dirty="0" smtClean="0"/>
          </a:p>
          <a:p>
            <a:pPr lvl="2"/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695768" y="6504039"/>
            <a:ext cx="3200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Picture 5" descr="https://encrypted-tbn3.gstatic.com/images?q=tbn:ANd9GcRshd9jddagFZqsndWMbMgpmAeL_fwrWWEkWKwxvqrNCv2rnCYR3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07" y="1061883"/>
            <a:ext cx="2109019" cy="1710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961238" y="2757949"/>
            <a:ext cx="280219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Master's </a:t>
            </a: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programme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Psychology of Health and Safety 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942" y="1135625"/>
            <a:ext cx="9601199" cy="6386051"/>
          </a:xfrm>
        </p:spPr>
        <p:txBody>
          <a:bodyPr>
            <a:normAutofit/>
          </a:bodyPr>
          <a:lstStyle/>
          <a:p>
            <a:pPr marL="900000" lvl="3" algn="l"/>
            <a:r>
              <a:rPr lang="en-US" b="1" dirty="0" smtClean="0"/>
              <a:t>Internal collaboration:</a:t>
            </a:r>
          </a:p>
          <a:p>
            <a:pPr lvl="2"/>
            <a:endParaRPr lang="en-US" dirty="0" smtClean="0"/>
          </a:p>
        </p:txBody>
      </p:sp>
      <p:pic>
        <p:nvPicPr>
          <p:cNvPr id="8" name="Picture 5" descr="https://encrypted-tbn3.gstatic.com/images?q=tbn:ANd9GcRshd9jddagFZqsndWMbMgpmAeL_fwrWWEkWKwxvqrNCv2rnCYR3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81" y="3259393"/>
            <a:ext cx="2109019" cy="1710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14799" y="4911213"/>
            <a:ext cx="280219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Master's </a:t>
            </a: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programme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 descr="http://www.medpsy.ru/mprj/sowet/images/kozlo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0580" y="1222273"/>
            <a:ext cx="1644138" cy="199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69161" y="1607574"/>
            <a:ext cx="2462981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Health Psychology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Laboratory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</a:rPr>
              <a:t>(Prof. Natalia </a:t>
            </a:r>
            <a:r>
              <a:rPr lang="en-US" sz="2000" b="1" dirty="0" err="1" smtClean="0">
                <a:solidFill>
                  <a:srgbClr val="000000"/>
                </a:solidFill>
              </a:rPr>
              <a:t>Kozlova</a:t>
            </a:r>
            <a:r>
              <a:rPr lang="en-US" sz="2000" b="1" dirty="0" smtClean="0">
                <a:solidFill>
                  <a:srgbClr val="000000"/>
                </a:solidFill>
              </a:rPr>
              <a:t>)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0" descr="http://vestnik.nspu.ru/sites/vestnik.nspu.ru/files/images/bogoma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2322" y="1740311"/>
            <a:ext cx="1581100" cy="197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318388" y="2168014"/>
            <a:ext cx="2595716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Psychophysiology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</a:rPr>
              <a:t>Laboratory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(Prof.</a:t>
            </a:r>
            <a:r>
              <a:rPr kumimoji="0" lang="en-US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Sergey Bogomaz</a:t>
            </a: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 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6" descr="https://encrypted-tbn2.gstatic.com/images?q=tbn:ANd9GcTTQWxKZrlKhULP_REhOWXddT8x-pqEujeusJChKHE62-QhBwaCg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4903" y="4016069"/>
            <a:ext cx="1879447" cy="225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80219" y="6459794"/>
            <a:ext cx="3421626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Psychological Expertise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</a:rPr>
              <a:t>Laboratory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(Prof. Emma </a:t>
            </a:r>
            <a:r>
              <a:rPr kumimoji="0" lang="en-US" sz="20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Meshcheryakova</a:t>
            </a: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0" descr="http://un.csu.ru/gazeta/204/images/10_kabr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7605" y="2785252"/>
            <a:ext cx="1859065" cy="20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629832" y="4866967"/>
            <a:ext cx="2462981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Psychological Practice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Laboratory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</a:rPr>
              <a:t>(Prof. </a:t>
            </a:r>
            <a:r>
              <a:rPr lang="en-US" sz="2000" b="1" dirty="0" err="1" smtClean="0">
                <a:solidFill>
                  <a:srgbClr val="000000"/>
                </a:solidFill>
              </a:rPr>
              <a:t>Valeriy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Kabrin</a:t>
            </a:r>
            <a:r>
              <a:rPr lang="en-US" sz="2000" b="1" dirty="0" smtClean="0">
                <a:solidFill>
                  <a:srgbClr val="000000"/>
                </a:solidFill>
              </a:rPr>
              <a:t>)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6" descr="https://encrypted-tbn2.gstatic.com/images?q=tbn:ANd9GcTr8cweyVIafrXotpAPAzhs5zgbCaRVglJX8DiL00nxUq3RwRrAoA"/>
          <p:cNvPicPr>
            <a:picLocks noChangeAspect="1" noChangeArrowheads="1"/>
          </p:cNvPicPr>
          <p:nvPr/>
        </p:nvPicPr>
        <p:blipFill>
          <a:blip r:embed="rId8" cstate="print"/>
          <a:srcRect l="32083"/>
          <a:stretch>
            <a:fillRect/>
          </a:stretch>
        </p:blipFill>
        <p:spPr bwMode="auto">
          <a:xfrm>
            <a:off x="4144297" y="5619137"/>
            <a:ext cx="1927326" cy="181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695768" y="6504039"/>
            <a:ext cx="3200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94694" y="6179574"/>
            <a:ext cx="36162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Laboratory for Cognitive Studies and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Psychogenetics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Early Development Laboratory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(Prof.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Yulia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Kovas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) 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Psychology of Health and Safety 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942" y="1135625"/>
            <a:ext cx="9601199" cy="6386051"/>
          </a:xfrm>
        </p:spPr>
        <p:txBody>
          <a:bodyPr>
            <a:normAutofit/>
          </a:bodyPr>
          <a:lstStyle/>
          <a:p>
            <a:pPr marL="900000" lvl="3" algn="l"/>
            <a:r>
              <a:rPr lang="en-US" b="1" dirty="0" smtClean="0"/>
              <a:t>Professional community: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8" name="Picture 5" descr="https://encrypted-tbn3.gstatic.com/images?q=tbn:ANd9GcRshd9jddagFZqsndWMbMgpmAeL_fwrWWEkWKwxvqrNCv2rnCYR3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20" y="3583857"/>
            <a:ext cx="2109019" cy="1710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73793" y="5191432"/>
            <a:ext cx="281694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Master's </a:t>
            </a: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programme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5768" y="6504039"/>
            <a:ext cx="3200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E:\Users\Павел\Desktop\ms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3923" y="1621965"/>
            <a:ext cx="1860909" cy="1593184"/>
          </a:xfrm>
          <a:prstGeom prst="rect">
            <a:avLst/>
          </a:prstGeom>
          <a:noFill/>
        </p:spPr>
      </p:pic>
      <p:pic>
        <p:nvPicPr>
          <p:cNvPr id="1029" name="Picture 5" descr="E:\Users\Павел\Desktop\psykemerovo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1820" y="5278747"/>
            <a:ext cx="1970958" cy="1933216"/>
          </a:xfrm>
          <a:prstGeom prst="rect">
            <a:avLst/>
          </a:prstGeom>
          <a:noFill/>
        </p:spPr>
      </p:pic>
      <p:pic>
        <p:nvPicPr>
          <p:cNvPr id="22" name="Picture 13" descr="http://www.beelab.nl/maastricht-university_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3108" y="1789164"/>
            <a:ext cx="15811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http://upload.wikimedia.org/wikipedia/en/4/40/Marywood_University_se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6129" y="3244645"/>
            <a:ext cx="1716550" cy="162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ttps://lh3.googleusercontent.com/-WN38oMvmruU/AAAAAAAAAAI/AAAAAAAAAFw/QRVxrHZEQkk/s120-c/phot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3703" y="1812053"/>
            <a:ext cx="1304515" cy="1358849"/>
          </a:xfrm>
          <a:prstGeom prst="rect">
            <a:avLst/>
          </a:prstGeom>
          <a:noFill/>
        </p:spPr>
      </p:pic>
      <p:pic>
        <p:nvPicPr>
          <p:cNvPr id="2" name="Picture 2" descr="E:\Users\Павел\Desktop\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80554" y="5567003"/>
            <a:ext cx="1905000" cy="1905000"/>
          </a:xfrm>
          <a:prstGeom prst="rect">
            <a:avLst/>
          </a:prstGeom>
          <a:noFill/>
        </p:spPr>
      </p:pic>
      <p:pic>
        <p:nvPicPr>
          <p:cNvPr id="3" name="Picture 3" descr="E:\Users\Павел\Desktop\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90014" y="4114389"/>
            <a:ext cx="1365148" cy="1681726"/>
          </a:xfrm>
          <a:prstGeom prst="rect">
            <a:avLst/>
          </a:prstGeom>
          <a:noFill/>
        </p:spPr>
      </p:pic>
      <p:pic>
        <p:nvPicPr>
          <p:cNvPr id="6" name="Picture 5" descr="E:\Users\Павел\Desktop\logo_ufu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4508" y="5574993"/>
            <a:ext cx="1962150" cy="18002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Psychology of Health and Safety 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942" y="1135625"/>
            <a:ext cx="9601199" cy="6386051"/>
          </a:xfrm>
        </p:spPr>
        <p:txBody>
          <a:bodyPr>
            <a:normAutofit/>
          </a:bodyPr>
          <a:lstStyle/>
          <a:p>
            <a:pPr marL="900000" lvl="3" algn="l"/>
            <a:r>
              <a:rPr lang="en-US" b="1" dirty="0" smtClean="0"/>
              <a:t>Collaboration with employers: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8" name="Picture 5" descr="https://encrypted-tbn3.gstatic.com/images?q=tbn:ANd9GcRshd9jddagFZqsndWMbMgpmAeL_fwrWWEkWKwxvqrNCv2rnCYR3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20" y="3583857"/>
            <a:ext cx="2109019" cy="1710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73793" y="5191432"/>
            <a:ext cx="281694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Master's </a:t>
            </a: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programme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5768" y="6504039"/>
            <a:ext cx="3200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3" name="Picture 9" descr="https://lh3.googleusercontent.com/-WN38oMvmruU/AAAAAAAAAAI/AAAAAAAAAFw/QRVxrHZEQkk/s120-c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271" y="1782556"/>
            <a:ext cx="1304515" cy="1358849"/>
          </a:xfrm>
          <a:prstGeom prst="rect">
            <a:avLst/>
          </a:prstGeom>
          <a:noFill/>
        </p:spPr>
      </p:pic>
      <p:pic>
        <p:nvPicPr>
          <p:cNvPr id="4" name="Picture 2" descr="E:\Users\Павел\Desktop\Работа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2018" y="1914679"/>
            <a:ext cx="1595079" cy="1521695"/>
          </a:xfrm>
          <a:prstGeom prst="rect">
            <a:avLst/>
          </a:prstGeom>
          <a:noFill/>
        </p:spPr>
      </p:pic>
      <p:pic>
        <p:nvPicPr>
          <p:cNvPr id="10" name="Picture 5" descr="http://www.mental-health.ru/images/stories/site/logo2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6530" y="2000196"/>
            <a:ext cx="1905000" cy="1613157"/>
          </a:xfrm>
          <a:prstGeom prst="rect">
            <a:avLst/>
          </a:prstGeom>
          <a:noFill/>
        </p:spPr>
      </p:pic>
      <p:pic>
        <p:nvPicPr>
          <p:cNvPr id="1031" name="Picture 7" descr="МЧС России. Министерство Российской Федерации по делам гражданской обороны, чрезвычайным ситуациям и ликвидации последствий стихийных бедствий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1" y="3843644"/>
            <a:ext cx="1548580" cy="1687001"/>
          </a:xfrm>
          <a:prstGeom prst="rect">
            <a:avLst/>
          </a:prstGeom>
          <a:noFill/>
        </p:spPr>
      </p:pic>
      <p:pic>
        <p:nvPicPr>
          <p:cNvPr id="1035" name="Picture 11" descr="Картинки по запросу центр потенциал томс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8555" y="5791763"/>
            <a:ext cx="1953445" cy="1743076"/>
          </a:xfrm>
          <a:prstGeom prst="rect">
            <a:avLst/>
          </a:prstGeom>
          <a:noFill/>
        </p:spPr>
      </p:pic>
      <p:sp>
        <p:nvSpPr>
          <p:cNvPr id="1039" name="AutoShape 15" descr="Картинки по запросу институт психологии 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 descr="http://www.iprbookshop.ru/assets/images/partners/ipra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3975" y="3510115"/>
            <a:ext cx="2861187" cy="2934930"/>
          </a:xfrm>
          <a:prstGeom prst="rect">
            <a:avLst/>
          </a:prstGeom>
          <a:noFill/>
        </p:spPr>
      </p:pic>
      <p:pic>
        <p:nvPicPr>
          <p:cNvPr id="11" name="Picture 9" descr="http://odb.tomsk.ru/img/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3923" y="5874672"/>
            <a:ext cx="1702721" cy="163225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2308082" y="2053943"/>
            <a:ext cx="5330945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8800" b="1" dirty="0" smtClean="0">
                <a:solidFill>
                  <a:schemeClr val="bg1"/>
                </a:solidFill>
              </a:rPr>
              <a:t>Thank you</a:t>
            </a:r>
            <a:r>
              <a:rPr sz="8800" b="1" dirty="0" smtClean="0">
                <a:solidFill>
                  <a:schemeClr val="bg1"/>
                </a:solidFill>
              </a:rPr>
              <a:t>!</a:t>
            </a:r>
            <a:endParaRPr sz="8800" b="1" dirty="0">
              <a:solidFill>
                <a:schemeClr val="bg1"/>
              </a:solidFill>
            </a:endParaRPr>
          </a:p>
        </p:txBody>
      </p:sp>
      <p:sp>
        <p:nvSpPr>
          <p:cNvPr id="5" name="Shape 200"/>
          <p:cNvSpPr/>
          <p:nvPr/>
        </p:nvSpPr>
        <p:spPr>
          <a:xfrm>
            <a:off x="6187869" y="5188030"/>
            <a:ext cx="2958500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National Research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Tomsk State University</a:t>
            </a:r>
            <a:endParaRPr lang="ru-RU" sz="2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7" name="Shape 200"/>
          <p:cNvSpPr/>
          <p:nvPr/>
        </p:nvSpPr>
        <p:spPr>
          <a:xfrm>
            <a:off x="6137765" y="6138542"/>
            <a:ext cx="3793665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</a:rPr>
              <a:t>36, </a:t>
            </a:r>
            <a:r>
              <a:rPr lang="en-US" sz="1600" dirty="0" err="1" smtClean="0">
                <a:solidFill>
                  <a:schemeClr val="bg1"/>
                </a:solidFill>
              </a:rPr>
              <a:t>Lenina</a:t>
            </a:r>
            <a:r>
              <a:rPr lang="en-US" sz="1600" dirty="0" smtClean="0">
                <a:solidFill>
                  <a:schemeClr val="bg1"/>
                </a:solidFill>
              </a:rPr>
              <a:t> Avenue, Tomsk, </a:t>
            </a:r>
            <a:r>
              <a:rPr lang="ru-RU" sz="1600" dirty="0" smtClean="0">
                <a:solidFill>
                  <a:schemeClr val="bg1"/>
                </a:solidFill>
              </a:rPr>
              <a:t>634050</a:t>
            </a:r>
            <a:r>
              <a:rPr lang="en-US" sz="1600" dirty="0" smtClean="0">
                <a:solidFill>
                  <a:schemeClr val="bg1"/>
                </a:solidFill>
              </a:rPr>
              <a:t>, Russia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+7 (3822) 52-98-52</a:t>
            </a:r>
            <a:r>
              <a:rPr lang="ru-RU" sz="1600" dirty="0" smtClean="0">
                <a:solidFill>
                  <a:schemeClr val="bg1"/>
                </a:solidFill>
              </a:rPr>
              <a:t>, +</a:t>
            </a:r>
            <a:r>
              <a:rPr lang="ru-RU" sz="1600" dirty="0">
                <a:solidFill>
                  <a:schemeClr val="bg1"/>
                </a:solidFill>
              </a:rPr>
              <a:t>7 (3822) 52-95-85 </a:t>
            </a:r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smtClean="0">
                <a:solidFill>
                  <a:schemeClr val="bg1"/>
                </a:solidFill>
              </a:rPr>
              <a:t>fax</a:t>
            </a:r>
            <a:r>
              <a:rPr lang="ru-RU" sz="1600" dirty="0" smtClean="0">
                <a:solidFill>
                  <a:schemeClr val="bg1"/>
                </a:solidFill>
              </a:rPr>
              <a:t>)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www.tsu.ru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" y="5314121"/>
            <a:ext cx="1412240" cy="16161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3140539" y="128442"/>
            <a:ext cx="7045878" cy="181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099" tIns="51548" rIns="103099" bIns="51548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Psychology of </a:t>
            </a:r>
          </a:p>
          <a:p>
            <a:pPr marL="0" indent="0" algn="ctr">
              <a:buNone/>
              <a:defRPr/>
            </a:pPr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Health and Safety </a:t>
            </a:r>
            <a:endParaRPr lang="fr-CA" altLang="ru-RU" sz="4400" b="1" dirty="0" smtClean="0">
              <a:solidFill>
                <a:srgbClr val="6062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https://encrypted-tbn3.gstatic.com/images?q=tbn:ANd9GcRshd9jddagFZqsndWMbMgpmAeL_fwrWWEkWKwxvqrNCv2rnCYR3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5" y="2563923"/>
            <a:ext cx="2729108" cy="1814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06973" y="2050907"/>
            <a:ext cx="727944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Master’s </a:t>
            </a:r>
            <a:r>
              <a:rPr lang="en-US" sz="3200" b="1" dirty="0" err="1"/>
              <a:t>programme</a:t>
            </a:r>
            <a:r>
              <a:rPr lang="en-US" sz="3200" b="1" dirty="0"/>
              <a:t> Psychology of Health and Safety of the Faculty of Psychology has received a certificate of international accreditation from FIBAA (Foundation for International Business Administration Accreditation). The </a:t>
            </a:r>
            <a:r>
              <a:rPr lang="en-US" sz="3200" b="1" dirty="0" err="1"/>
              <a:t>programme</a:t>
            </a:r>
            <a:r>
              <a:rPr lang="en-US" sz="3200" b="1" dirty="0"/>
              <a:t> matches quality requirements and demonstrates a level of excellence according to many criteria. FIBAA accredited Tomsk State University for the maximum period, up to 2021</a:t>
            </a:r>
            <a:endParaRPr lang="en-GB" sz="3200" b="1" dirty="0"/>
          </a:p>
        </p:txBody>
      </p:sp>
      <p:pic>
        <p:nvPicPr>
          <p:cNvPr id="2050" name="Picture 2" descr="C:\Users\User\Desktop\Презентация магист. для Бойко\siegel_pro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93" y="128440"/>
            <a:ext cx="1678783" cy="167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Psychology of Health and Safety 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35974" y="1106129"/>
            <a:ext cx="9896167" cy="6209071"/>
          </a:xfrm>
        </p:spPr>
        <p:txBody>
          <a:bodyPr>
            <a:normAutofit lnSpcReduction="10000"/>
          </a:bodyPr>
          <a:lstStyle/>
          <a:p>
            <a:endParaRPr lang="en-GB" sz="3000" b="1" dirty="0" smtClean="0"/>
          </a:p>
          <a:p>
            <a:r>
              <a:rPr lang="en-GB" sz="3000" b="1" dirty="0" smtClean="0"/>
              <a:t>Programme</a:t>
            </a:r>
            <a:r>
              <a:rPr lang="en-US" sz="3000" b="1" dirty="0" smtClean="0"/>
              <a:t> objectives:</a:t>
            </a:r>
          </a:p>
          <a:p>
            <a:pPr lvl="1"/>
            <a:r>
              <a:rPr lang="en-US" sz="3000" b="1" dirty="0" smtClean="0"/>
              <a:t>a high level of knowledge and practical skills in health and safety psychology</a:t>
            </a:r>
          </a:p>
          <a:p>
            <a:pPr lvl="1"/>
            <a:r>
              <a:rPr lang="en-US" sz="3000" b="1" dirty="0" smtClean="0"/>
              <a:t>preparation for further academic research</a:t>
            </a:r>
          </a:p>
          <a:p>
            <a:pPr lvl="1"/>
            <a:r>
              <a:rPr lang="en-US" sz="3000" b="1" dirty="0" smtClean="0"/>
              <a:t>career development as health and safety practitioners</a:t>
            </a:r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  <a:p>
            <a:r>
              <a:rPr lang="en-GB" sz="3000" b="1" dirty="0" smtClean="0"/>
              <a:t>Programme</a:t>
            </a:r>
            <a:r>
              <a:rPr lang="en-US" sz="3000" b="1" dirty="0" smtClean="0"/>
              <a:t> director:</a:t>
            </a:r>
          </a:p>
          <a:p>
            <a:pPr lvl="1"/>
            <a:r>
              <a:rPr lang="en-US" sz="3000" b="1" dirty="0" smtClean="0"/>
              <a:t>Natalia V. </a:t>
            </a:r>
            <a:r>
              <a:rPr lang="en-US" sz="3000" b="1" dirty="0" err="1" smtClean="0"/>
              <a:t>Kozlova</a:t>
            </a:r>
            <a:r>
              <a:rPr lang="en-US" sz="3000" b="1" dirty="0" smtClean="0"/>
              <a:t>, Dr. of Sci., Professor</a:t>
            </a:r>
          </a:p>
          <a:p>
            <a:pPr lvl="1">
              <a:buNone/>
            </a:pPr>
            <a:r>
              <a:rPr lang="en-US" sz="3000" b="1" dirty="0" smtClean="0"/>
              <a:t>	Head of Health Psychology Laboratory</a:t>
            </a:r>
          </a:p>
          <a:p>
            <a:pPr lvl="1">
              <a:buNone/>
            </a:pPr>
            <a:r>
              <a:rPr lang="en-US" sz="3000" b="1" dirty="0" smtClean="0"/>
              <a:t>	Head of Genetic and Clinical Psychology Department</a:t>
            </a:r>
          </a:p>
          <a:p>
            <a:endParaRPr lang="ru-RU" dirty="0"/>
          </a:p>
        </p:txBody>
      </p:sp>
      <p:pic>
        <p:nvPicPr>
          <p:cNvPr id="8" name="Picture 2" descr="http://www.medpsy.ru/mprj/sowet/images/kozl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892" y="3965471"/>
            <a:ext cx="19240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Psychology of Health and Safety 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35974" y="1106129"/>
            <a:ext cx="9896167" cy="6209071"/>
          </a:xfrm>
        </p:spPr>
        <p:txBody>
          <a:bodyPr>
            <a:normAutofit lnSpcReduction="10000"/>
          </a:bodyPr>
          <a:lstStyle/>
          <a:p>
            <a:endParaRPr lang="en-GB" sz="3000" b="1" dirty="0" smtClean="0"/>
          </a:p>
          <a:p>
            <a:pPr lvl="2"/>
            <a:r>
              <a:rPr lang="en-US" sz="3000" b="1" dirty="0" smtClean="0"/>
              <a:t>Career prospects:</a:t>
            </a:r>
          </a:p>
          <a:p>
            <a:pPr lvl="3"/>
            <a:r>
              <a:rPr lang="en-US" sz="3000" b="1" dirty="0" smtClean="0"/>
              <a:t>psychological support for people experienced crisis and traumatic events </a:t>
            </a:r>
          </a:p>
          <a:p>
            <a:pPr lvl="3"/>
            <a:r>
              <a:rPr lang="en-US" sz="3000" b="1" dirty="0" smtClean="0"/>
              <a:t>psychological support for people involved in dangerous occupations</a:t>
            </a:r>
          </a:p>
          <a:p>
            <a:pPr lvl="3"/>
            <a:r>
              <a:rPr lang="en-US" sz="3000" b="1" dirty="0" smtClean="0"/>
              <a:t>psychological rehabilitation in post traumatic stress disorder</a:t>
            </a:r>
          </a:p>
          <a:p>
            <a:pPr lvl="3"/>
            <a:r>
              <a:rPr lang="en-US" sz="3000" b="1" dirty="0" smtClean="0"/>
              <a:t>clinical psychological support of children’s development</a:t>
            </a:r>
          </a:p>
          <a:p>
            <a:pPr lvl="3"/>
            <a:r>
              <a:rPr lang="en-US" sz="3000" b="1" dirty="0" smtClean="0"/>
              <a:t>socio-cognitive rehabilitation technologies of health recovery</a:t>
            </a:r>
          </a:p>
          <a:p>
            <a:pPr lvl="3"/>
            <a:r>
              <a:rPr lang="en-US" sz="3000" b="1" dirty="0" smtClean="0"/>
              <a:t>health as a value: a healthy way of living</a:t>
            </a:r>
          </a:p>
          <a:p>
            <a:pPr lvl="3"/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2"/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3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Psychology of Health and Safety 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35974" y="1106129"/>
            <a:ext cx="9896167" cy="6209071"/>
          </a:xfrm>
        </p:spPr>
        <p:txBody>
          <a:bodyPr>
            <a:normAutofit/>
          </a:bodyPr>
          <a:lstStyle/>
          <a:p>
            <a:endParaRPr lang="en-GB" sz="3000" b="1" dirty="0" smtClean="0"/>
          </a:p>
          <a:p>
            <a:pPr lvl="2"/>
            <a:r>
              <a:rPr lang="en-US" sz="4000" b="1" dirty="0" smtClean="0"/>
              <a:t>Job opportunities:</a:t>
            </a:r>
          </a:p>
          <a:p>
            <a:pPr lvl="3">
              <a:buNone/>
            </a:pPr>
            <a:endParaRPr lang="en-US" sz="3000" b="1" dirty="0" smtClean="0"/>
          </a:p>
          <a:p>
            <a:pPr lvl="3"/>
            <a:r>
              <a:rPr lang="en-US" sz="3000" b="1" dirty="0" smtClean="0"/>
              <a:t>Health care institutions</a:t>
            </a:r>
          </a:p>
          <a:p>
            <a:pPr lvl="3"/>
            <a:r>
              <a:rPr lang="en-US" sz="3000" b="1" dirty="0" smtClean="0"/>
              <a:t>Educational institutions</a:t>
            </a:r>
          </a:p>
          <a:p>
            <a:pPr lvl="3"/>
            <a:r>
              <a:rPr lang="en-US" sz="3000" b="1" dirty="0" smtClean="0"/>
              <a:t>Research-oriented universities</a:t>
            </a:r>
          </a:p>
          <a:p>
            <a:pPr lvl="3"/>
            <a:r>
              <a:rPr lang="en-US" sz="3000" b="1" dirty="0" smtClean="0"/>
              <a:t>Organizations under the </a:t>
            </a:r>
            <a:r>
              <a:rPr lang="en-GB" sz="3000" b="1" dirty="0" smtClean="0"/>
              <a:t>Defence</a:t>
            </a:r>
            <a:r>
              <a:rPr lang="en-US" sz="3000" b="1" dirty="0" smtClean="0"/>
              <a:t> Ministry, Emergency Situations Ministry, Internal Affairs Ministry</a:t>
            </a:r>
          </a:p>
          <a:p>
            <a:pPr lvl="3"/>
            <a:r>
              <a:rPr lang="en-US" sz="3000" b="1" dirty="0" smtClean="0"/>
              <a:t>Non-commercial charity organizations</a:t>
            </a:r>
          </a:p>
          <a:p>
            <a:pPr lvl="3"/>
            <a:r>
              <a:rPr lang="en-US" sz="3000" b="1" dirty="0" smtClean="0"/>
              <a:t>Centers of psychological help and counseling</a:t>
            </a:r>
          </a:p>
          <a:p>
            <a:pPr lvl="2"/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2"/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3"/>
            <a:endParaRPr lang="ru-RU" dirty="0"/>
          </a:p>
        </p:txBody>
      </p:sp>
      <p:pic>
        <p:nvPicPr>
          <p:cNvPr id="1026" name="Picture 2" descr="E:\Users\Павел\Desktop\Job_Opportunities_ND_Sat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1806" y="1873045"/>
            <a:ext cx="3760839" cy="178455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Psychology of Health and Safety 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35974" y="1106129"/>
            <a:ext cx="9896167" cy="6209071"/>
          </a:xfrm>
        </p:spPr>
        <p:txBody>
          <a:bodyPr>
            <a:normAutofit/>
          </a:bodyPr>
          <a:lstStyle/>
          <a:p>
            <a:endParaRPr lang="en-GB" sz="3000" b="1" dirty="0" smtClean="0"/>
          </a:p>
          <a:p>
            <a:pPr lvl="2"/>
            <a:r>
              <a:rPr lang="en-GB" sz="3000" b="1" dirty="0" smtClean="0"/>
              <a:t>Programme</a:t>
            </a:r>
            <a:r>
              <a:rPr lang="en-US" sz="3000" b="1" dirty="0" smtClean="0"/>
              <a:t> outcomes:</a:t>
            </a:r>
          </a:p>
          <a:p>
            <a:pPr lvl="3"/>
            <a:r>
              <a:rPr lang="en-US" sz="3000" b="1" dirty="0" smtClean="0"/>
              <a:t>Start: 					2011</a:t>
            </a:r>
          </a:p>
          <a:p>
            <a:pPr lvl="3"/>
            <a:r>
              <a:rPr lang="en-US" sz="3000" b="1" dirty="0" smtClean="0"/>
              <a:t>Number of graduates: 		24</a:t>
            </a:r>
          </a:p>
          <a:p>
            <a:pPr lvl="3"/>
            <a:r>
              <a:rPr lang="en-US" sz="3000" b="1" dirty="0" smtClean="0"/>
              <a:t>Employment of graduates:		100%</a:t>
            </a:r>
          </a:p>
          <a:p>
            <a:pPr lvl="3">
              <a:buNone/>
            </a:pPr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3"/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84556" y="4132620"/>
          <a:ext cx="6916992" cy="324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430594" y="4232786"/>
          <a:ext cx="7683909" cy="3126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Psychology of Health and Safety 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942" y="1489588"/>
            <a:ext cx="9601199" cy="5825612"/>
          </a:xfrm>
        </p:spPr>
        <p:txBody>
          <a:bodyPr>
            <a:normAutofit/>
          </a:bodyPr>
          <a:lstStyle/>
          <a:p>
            <a:r>
              <a:rPr lang="en-GB" b="1" dirty="0" smtClean="0"/>
              <a:t>Programme facts</a:t>
            </a:r>
            <a:r>
              <a:rPr lang="en-US" b="1" dirty="0" smtClean="0"/>
              <a:t>:</a:t>
            </a:r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12606" y="2460407"/>
          <a:ext cx="8598309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3173"/>
                <a:gridCol w="508513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Qualification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Master’s degree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Qualification name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Psychology of Health and Safety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Duration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2 years full-time, </a:t>
                      </a:r>
                    </a:p>
                    <a:p>
                      <a:pPr algn="l"/>
                      <a:r>
                        <a:rPr lang="en-US" sz="2800" dirty="0" smtClean="0"/>
                        <a:t>2.5 years part-time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Entry requirements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Bachelor’s degree, </a:t>
                      </a:r>
                    </a:p>
                    <a:p>
                      <a:pPr algn="l"/>
                      <a:r>
                        <a:rPr lang="en-US" sz="2800" dirty="0" smtClean="0"/>
                        <a:t>Specialist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Diploma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Start date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September 1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smtClean="0"/>
                        <a:t>Location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Faculty</a:t>
                      </a:r>
                      <a:r>
                        <a:rPr lang="en-US" sz="2800" baseline="0" dirty="0" smtClean="0"/>
                        <a:t> of Psychology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Psychology of Health and Safety 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35974" y="1106129"/>
            <a:ext cx="9896167" cy="6209071"/>
          </a:xfrm>
        </p:spPr>
        <p:txBody>
          <a:bodyPr>
            <a:normAutofit/>
          </a:bodyPr>
          <a:lstStyle/>
          <a:p>
            <a:endParaRPr lang="en-GB" sz="3000" b="1" dirty="0" smtClean="0"/>
          </a:p>
          <a:p>
            <a:pPr lvl="2"/>
            <a:r>
              <a:rPr lang="en-US" sz="3000" b="1" dirty="0" smtClean="0"/>
              <a:t>Enrollment to the </a:t>
            </a:r>
            <a:r>
              <a:rPr lang="en-GB" sz="3000" b="1" dirty="0" smtClean="0"/>
              <a:t>Programme</a:t>
            </a:r>
            <a:endParaRPr lang="en-US" sz="3000" b="1" dirty="0" smtClean="0"/>
          </a:p>
          <a:p>
            <a:pPr lvl="3"/>
            <a:r>
              <a:rPr lang="en-US" sz="3000" b="1" dirty="0" smtClean="0"/>
              <a:t>Geography:</a:t>
            </a:r>
          </a:p>
          <a:p>
            <a:pPr lvl="3">
              <a:buNone/>
            </a:pPr>
            <a:r>
              <a:rPr lang="en-US" sz="3000" b="1" dirty="0" smtClean="0"/>
              <a:t>Russia:</a:t>
            </a:r>
          </a:p>
          <a:p>
            <a:pPr lvl="3"/>
            <a:r>
              <a:rPr lang="en-US" sz="2200" b="1" dirty="0" smtClean="0"/>
              <a:t>Tomsk</a:t>
            </a:r>
          </a:p>
          <a:p>
            <a:pPr lvl="3"/>
            <a:r>
              <a:rPr lang="en-US" sz="2200" b="1" dirty="0" smtClean="0"/>
              <a:t>Novosibirsk</a:t>
            </a:r>
          </a:p>
          <a:p>
            <a:pPr lvl="3"/>
            <a:r>
              <a:rPr lang="en-US" sz="2200" b="1" dirty="0" smtClean="0"/>
              <a:t>Kemerovo</a:t>
            </a:r>
          </a:p>
          <a:p>
            <a:pPr lvl="3"/>
            <a:r>
              <a:rPr lang="en-US" sz="2200" b="1" dirty="0" err="1" smtClean="0"/>
              <a:t>Altaysky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kray</a:t>
            </a:r>
            <a:endParaRPr lang="en-US" sz="2200" b="1" dirty="0" smtClean="0"/>
          </a:p>
          <a:p>
            <a:pPr lvl="3"/>
            <a:r>
              <a:rPr lang="en-GB" sz="2200" b="1" dirty="0" err="1" smtClean="0"/>
              <a:t>Khanty–Mansi</a:t>
            </a:r>
            <a:r>
              <a:rPr lang="en-GB" sz="2200" b="1" dirty="0" smtClean="0"/>
              <a:t> </a:t>
            </a:r>
            <a:r>
              <a:rPr lang="en-US" sz="2200" b="1" dirty="0" smtClean="0"/>
              <a:t>AO</a:t>
            </a:r>
          </a:p>
          <a:p>
            <a:pPr lvl="3"/>
            <a:r>
              <a:rPr lang="en-US" sz="2200" b="1" dirty="0" err="1" smtClean="0"/>
              <a:t>Buryatia</a:t>
            </a:r>
            <a:endParaRPr lang="en-US" sz="2200" b="1" dirty="0" smtClean="0"/>
          </a:p>
          <a:p>
            <a:pPr lvl="3">
              <a:buNone/>
            </a:pPr>
            <a:r>
              <a:rPr lang="en-US" sz="3000" b="1" dirty="0" smtClean="0"/>
              <a:t>Kazakhstan</a:t>
            </a:r>
          </a:p>
          <a:p>
            <a:pPr lvl="3">
              <a:buNone/>
            </a:pPr>
            <a:r>
              <a:rPr lang="en-US" sz="3000" b="1" dirty="0" smtClean="0"/>
              <a:t>Uzbekistan</a:t>
            </a:r>
          </a:p>
          <a:p>
            <a:pPr lvl="3"/>
            <a:endParaRPr lang="en-US" sz="2400" b="1" dirty="0" smtClean="0"/>
          </a:p>
          <a:p>
            <a:pPr lvl="3">
              <a:buNone/>
            </a:pPr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2"/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3"/>
            <a:endParaRPr lang="ru-RU" dirty="0"/>
          </a:p>
        </p:txBody>
      </p:sp>
      <p:pic>
        <p:nvPicPr>
          <p:cNvPr id="1026" name="Picture 2" descr="E:\Users\7636~1\AppData\Local\Temp\Rar$DIa0.726\DSCN0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3884" y="2330245"/>
            <a:ext cx="4383548" cy="510294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Psychology of Health and Safety 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942" y="1489588"/>
            <a:ext cx="9601199" cy="582561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b="1" dirty="0" smtClean="0"/>
              <a:t>Programme foci</a:t>
            </a:r>
            <a:r>
              <a:rPr lang="en-US" b="1" dirty="0" smtClean="0"/>
              <a:t>:</a:t>
            </a:r>
          </a:p>
          <a:p>
            <a:pPr lvl="2"/>
            <a:r>
              <a:rPr lang="en-US" b="1" dirty="0" smtClean="0"/>
              <a:t>a variety of topics concerned with health and safety psychology</a:t>
            </a:r>
          </a:p>
          <a:p>
            <a:pPr lvl="2"/>
            <a:r>
              <a:rPr lang="en-US" b="1" dirty="0" smtClean="0"/>
              <a:t>experienced and highly qualified teaching staff</a:t>
            </a:r>
          </a:p>
          <a:p>
            <a:pPr lvl="2"/>
            <a:r>
              <a:rPr lang="en-US" b="1" dirty="0" smtClean="0"/>
              <a:t>internal and external collaboration:</a:t>
            </a:r>
          </a:p>
          <a:p>
            <a:pPr lvl="3"/>
            <a:r>
              <a:rPr lang="en-US" b="1" dirty="0" smtClean="0"/>
              <a:t>departments</a:t>
            </a:r>
          </a:p>
          <a:p>
            <a:pPr lvl="3"/>
            <a:r>
              <a:rPr lang="en-US" b="1" dirty="0" smtClean="0"/>
              <a:t>laboratories</a:t>
            </a:r>
          </a:p>
          <a:p>
            <a:pPr lvl="3"/>
            <a:r>
              <a:rPr lang="en-US" b="1" dirty="0" smtClean="0"/>
              <a:t>universities</a:t>
            </a:r>
          </a:p>
          <a:p>
            <a:pPr lvl="3"/>
            <a:r>
              <a:rPr lang="en-US" b="1" dirty="0" smtClean="0"/>
              <a:t>employers</a:t>
            </a:r>
          </a:p>
          <a:p>
            <a:pPr lvl="2"/>
            <a:r>
              <a:rPr lang="en-US" b="1" dirty="0" smtClean="0"/>
              <a:t>problem-based learning</a:t>
            </a:r>
          </a:p>
          <a:p>
            <a:pPr lvl="2"/>
            <a:r>
              <a:rPr lang="en-US" b="1" dirty="0" smtClean="0"/>
              <a:t>orientation to research and practice</a:t>
            </a:r>
          </a:p>
          <a:p>
            <a:pPr lvl="2"/>
            <a:r>
              <a:rPr lang="en-US" b="1" dirty="0" smtClean="0"/>
              <a:t>ESP competence development</a:t>
            </a:r>
          </a:p>
          <a:p>
            <a:pPr lvl="2"/>
            <a:r>
              <a:rPr lang="en-US" b="1" dirty="0" smtClean="0"/>
              <a:t>involvement in granted research projects</a:t>
            </a:r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824</TotalTime>
  <Words>485</Words>
  <Application>Microsoft Office PowerPoint</Application>
  <PresentationFormat>Произвольный</PresentationFormat>
  <Paragraphs>176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Default</vt:lpstr>
      <vt:lpstr>Thème Office</vt:lpstr>
      <vt:lpstr>Презентация PowerPoint</vt:lpstr>
      <vt:lpstr>Презентация PowerPoint</vt:lpstr>
      <vt:lpstr> Psychology of Health and Safety  </vt:lpstr>
      <vt:lpstr> Psychology of Health and Safety  </vt:lpstr>
      <vt:lpstr> Psychology of Health and Safety  </vt:lpstr>
      <vt:lpstr> Psychology of Health and Safety  </vt:lpstr>
      <vt:lpstr> Psychology of Health and Safety  </vt:lpstr>
      <vt:lpstr> Psychology of Health and Safety  </vt:lpstr>
      <vt:lpstr> Psychology of Health and Safety  </vt:lpstr>
      <vt:lpstr> Psychology of Health and Safety  </vt:lpstr>
      <vt:lpstr> Psychology of Health and Safety  </vt:lpstr>
      <vt:lpstr> Psychology of Health and Safety  </vt:lpstr>
      <vt:lpstr> Psychology of Health and Safety  </vt:lpstr>
      <vt:lpstr> Psychology of Health and Safety  </vt:lpstr>
      <vt:lpstr> Psychology of Health and Safety  </vt:lpstr>
      <vt:lpstr> Psychology of Health and Safety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Psychology_of_Health_and_Safety</dc:title>
  <dc:subject>Master's_Programme_Introduction</dc:subject>
  <dc:creator>Inna Atamanova</dc:creator>
  <cp:lastModifiedBy>User</cp:lastModifiedBy>
  <cp:revision>75</cp:revision>
  <dcterms:modified xsi:type="dcterms:W3CDTF">2016-04-07T05:43:22Z</dcterms:modified>
</cp:coreProperties>
</file>